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328" r:id="rId4"/>
    <p:sldId id="283" r:id="rId5"/>
    <p:sldId id="262" r:id="rId6"/>
    <p:sldId id="362" r:id="rId7"/>
    <p:sldId id="348" r:id="rId8"/>
    <p:sldId id="378" r:id="rId9"/>
    <p:sldId id="384" r:id="rId10"/>
    <p:sldId id="341" r:id="rId11"/>
    <p:sldId id="385" r:id="rId12"/>
    <p:sldId id="342" r:id="rId13"/>
    <p:sldId id="280" r:id="rId14"/>
    <p:sldId id="281" r:id="rId15"/>
    <p:sldId id="257" r:id="rId16"/>
    <p:sldId id="38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3340B97D-C9AB-4791-A680-CD422EEC85A2}"/>
    <pc:docChg chg="modSld">
      <pc:chgData name="Lotte de Laat" userId="15de91df-583f-4d70-b778-ea26560819e4" providerId="ADAL" clId="{3340B97D-C9AB-4791-A680-CD422EEC85A2}" dt="2023-05-23T07:13:59.815" v="37" actId="20577"/>
      <pc:docMkLst>
        <pc:docMk/>
      </pc:docMkLst>
      <pc:sldChg chg="modSp mod">
        <pc:chgData name="Lotte de Laat" userId="15de91df-583f-4d70-b778-ea26560819e4" providerId="ADAL" clId="{3340B97D-C9AB-4791-A680-CD422EEC85A2}" dt="2023-05-23T07:13:59.815" v="37" actId="20577"/>
        <pc:sldMkLst>
          <pc:docMk/>
          <pc:sldMk cId="432942389" sldId="258"/>
        </pc:sldMkLst>
        <pc:spChg chg="mod">
          <ac:chgData name="Lotte de Laat" userId="15de91df-583f-4d70-b778-ea26560819e4" providerId="ADAL" clId="{3340B97D-C9AB-4791-A680-CD422EEC85A2}" dt="2023-05-23T07:13:59.815" v="37" actId="20577"/>
          <ac:spMkLst>
            <pc:docMk/>
            <pc:sldMk cId="432942389" sldId="258"/>
            <ac:spMk id="3" creationId="{994E4B0B-79EB-4BD4-B337-93108B00AA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557F2-9E44-A31A-D243-5B5191A2F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DDDF17-4F9D-0911-7711-535F07B4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318810-F05E-5201-F1E7-3438FB69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91C062-9A7E-A451-022D-2D0F4D6D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F3773F-9406-3355-6948-8181D4CF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73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EAA26-E154-D944-0E0B-1C2FCC15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6CA225-ECC3-1B5B-42DC-4F57F09A2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0CCB10-E3DC-E3D9-6293-EA2C37F5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CB936A-4958-6DD9-465A-AFF1F68D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A73211-CDFB-9EE0-642E-4A6F8F84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31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EFE1A4-A6B8-9BE4-CF50-2A3115FB0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78A176-B141-4A55-81B6-5A2786165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69038C-855F-0385-7009-EBD5BF4F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BD905A-E637-A1C5-BF6E-C4244465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A075FE-32C4-C88F-4E6D-D995C9C2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75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86DDE-5921-3D86-C375-28CFB68E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1FBCA-810A-FB3B-7399-DC8DED02C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1D1C14-E2DC-E6D2-21FE-C2FE9994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B6E997-8961-C13E-5274-5B482584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2A7370-8D63-8C33-5808-3F3C4205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04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0A54F-AC89-8B02-218A-6B5EFB1D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F6CCCD-FDD9-FE97-FB44-607BF0EC4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337C27-C3C2-C2CC-780E-F06C8945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08163C-5C85-2501-CD36-B1D6C0AE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EA694C-9259-1485-FEDD-3C9EA146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89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886B8-3598-1384-E501-79FB304D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29E922-6D21-DA20-0F1C-811CF7AAD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6A42D9-CAA4-E865-9539-34A5B0FBF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FE59D3-0573-DB4E-46F2-F9115DCB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5B6D3E-D593-5907-7428-683EF74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34BB15-6996-1011-4AD6-87C25C6A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74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96C2D-F172-31C2-9CFC-C8B9C976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38020E-D566-85AE-3A89-0076960E6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28C9EC-5EE2-C812-7DEF-BEA87B871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D462F4-6411-89DA-7321-F71547CC6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8E3E7B9-3AFB-5F83-E50F-F2B76406B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147A1EF-F74B-EC63-F589-5309463E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E04026-5D41-537A-47E9-D276FF7E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98AF325-9D44-F20F-F5FD-31C30ED7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07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9A86A-33D7-C5A2-B8FE-D3FEDB96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76911-CF2D-502F-4527-3598F065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8F7AE4-C3AB-3FAE-E35F-0DBB7CE0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056829-E50F-402F-E7A0-85A4B090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60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1CB7568-C372-D978-F6F9-5A839179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70BD96-7A97-D5F5-CA2F-3095228D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97A758-DA96-EC11-97D2-B703933E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96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524C-8F69-BD3C-7FEE-ABF1ED86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93E140-222E-343B-86E0-29862E848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DBF254-AE41-18D1-B8C8-993BFE13E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311D8E-DC17-13A7-8C6A-45D1EBAE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74EA7C-4C5E-1B31-1577-7B2316BF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3CE460-2B50-AB02-EE27-9DABCBBC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82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25094-B360-CAE3-7142-2CBF74ED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48C2CE7-02E0-6418-F800-701186C19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A1397C-7E0A-7CA4-E67F-8C6CC6629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35DE29-22F1-5AF3-1DC9-86108262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A8C5-CEAA-417C-8C1D-ADBB4A37E055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1D661F-8F71-28A5-382E-9F5A1ABF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A5E081-D1C9-C2AB-D4A1-5120198B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65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C9154DC-3DA2-B29B-EB9F-772D0D78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9D6B13-72AD-4B53-547D-DF39FC233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6493C5-E672-0EF3-BC42-F8E4221B3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FA8C5-CEAA-417C-8C1D-ADBB4A37E055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ECDBE7-3F00-0B40-B246-0B0E701E4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CE893E-4E48-E6B1-18C8-FDC99161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F341-2BD7-469E-A120-714201D19E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90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PbwhJPazis&amp;t=69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078" y="666750"/>
            <a:ext cx="3685841" cy="3255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Inrichting van een gebied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078" y="4087207"/>
            <a:ext cx="4180610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LJ1-P4 - les 3 </a:t>
            </a:r>
            <a:br>
              <a:rPr lang="nl-NL" dirty="0"/>
            </a:br>
            <a:r>
              <a:rPr lang="nl-NL" b="1" dirty="0"/>
              <a:t>Stasvernieuwing en fieldresearch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1" y="10"/>
            <a:ext cx="3696822" cy="2556149"/>
          </a:xfrm>
          <a:prstGeom prst="rect">
            <a:avLst/>
          </a:prstGeom>
        </p:spPr>
      </p:pic>
      <p:pic>
        <p:nvPicPr>
          <p:cNvPr id="7" name="Afbeelding 6" descr="Afbeelding met tekst, accessoire&#10;&#10;Automatisch gegenereerde beschrijving">
            <a:extLst>
              <a:ext uri="{FF2B5EF4-FFF2-40B4-BE49-F238E27FC236}">
                <a16:creationId xmlns:a16="http://schemas.microsoft.com/office/drawing/2014/main" id="{C222C31D-331B-4FF2-9A59-738516BA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r="-1" b="12899"/>
          <a:stretch/>
        </p:blipFill>
        <p:spPr>
          <a:xfrm>
            <a:off x="3857689" y="10"/>
            <a:ext cx="3696821" cy="2544407"/>
          </a:xfrm>
          <a:prstGeom prst="rect">
            <a:avLst/>
          </a:prstGeom>
        </p:spPr>
      </p:pic>
      <p:pic>
        <p:nvPicPr>
          <p:cNvPr id="9" name="Afbeelding 8" descr="Afbeelding met tekst, gras, buiten&#10;&#10;Automatisch gegenereerde beschrijving">
            <a:extLst>
              <a:ext uri="{FF2B5EF4-FFF2-40B4-BE49-F238E27FC236}">
                <a16:creationId xmlns:a16="http://schemas.microsoft.com/office/drawing/2014/main" id="{79C55FEF-D83D-44CB-92EF-19403DE59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r="-1" b="9747"/>
          <a:stretch/>
        </p:blipFill>
        <p:spPr>
          <a:xfrm>
            <a:off x="20" y="2697480"/>
            <a:ext cx="7554490" cy="4160520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809483"/>
            <a:ext cx="10515600" cy="1325563"/>
          </a:xfrm>
        </p:spPr>
        <p:txBody>
          <a:bodyPr/>
          <a:lstStyle/>
          <a:p>
            <a:r>
              <a:rPr lang="nl-NL" dirty="0"/>
              <a:t>Leisure in Tilburg</a:t>
            </a:r>
          </a:p>
        </p:txBody>
      </p:sp>
      <p:pic>
        <p:nvPicPr>
          <p:cNvPr id="3074" name="Picture 2" descr="TextielMuseum Tilburg - Tilburg.com">
            <a:extLst>
              <a:ext uri="{FF2B5EF4-FFF2-40B4-BE49-F238E27FC236}">
                <a16:creationId xmlns:a16="http://schemas.microsoft.com/office/drawing/2014/main" id="{1A40BB04-2869-4B2E-BD38-E5495A20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44" y="-1"/>
            <a:ext cx="4792717" cy="33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A1E89E3-74A7-499B-B7F9-5A811BE196DA}"/>
              </a:ext>
            </a:extLst>
          </p:cNvPr>
          <p:cNvSpPr txBox="1"/>
          <p:nvPr/>
        </p:nvSpPr>
        <p:spPr>
          <a:xfrm>
            <a:off x="4110446" y="3000784"/>
            <a:ext cx="158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textielmuseum</a:t>
            </a:r>
          </a:p>
        </p:txBody>
      </p:sp>
      <p:pic>
        <p:nvPicPr>
          <p:cNvPr id="3076" name="Picture 4" descr="Dit doolhof in Tilburg moet op je bucketlist: Doloris Meta Maze |  WeAreTravellers">
            <a:extLst>
              <a:ext uri="{FF2B5EF4-FFF2-40B4-BE49-F238E27FC236}">
                <a16:creationId xmlns:a16="http://schemas.microsoft.com/office/drawing/2014/main" id="{A9472EEB-28E7-424F-A8D1-E2CAD19F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07944" cy="60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B2F77B7-BCF2-48B7-9777-C99A7BD11588}"/>
              </a:ext>
            </a:extLst>
          </p:cNvPr>
          <p:cNvSpPr txBox="1"/>
          <p:nvPr/>
        </p:nvSpPr>
        <p:spPr>
          <a:xfrm>
            <a:off x="2075620" y="5533941"/>
            <a:ext cx="193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Doloris</a:t>
            </a:r>
            <a:r>
              <a:rPr lang="nl-NL" dirty="0">
                <a:solidFill>
                  <a:schemeClr val="bg1"/>
                </a:solidFill>
              </a:rPr>
              <a:t> meta </a:t>
            </a:r>
            <a:r>
              <a:rPr lang="nl-NL" dirty="0" err="1">
                <a:solidFill>
                  <a:schemeClr val="bg1"/>
                </a:solidFill>
              </a:rPr>
              <a:t>maze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078" name="Picture 6" descr="Tilburg - Gravelrides.cc">
            <a:extLst>
              <a:ext uri="{FF2B5EF4-FFF2-40B4-BE49-F238E27FC236}">
                <a16:creationId xmlns:a16="http://schemas.microsoft.com/office/drawing/2014/main" id="{BDEA01D8-1B01-4289-942A-B538BAE2B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44" y="3370116"/>
            <a:ext cx="3962088" cy="26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84AE73A0-5269-4FD1-9C69-5AF8297FF4D6}"/>
              </a:ext>
            </a:extLst>
          </p:cNvPr>
          <p:cNvSpPr txBox="1"/>
          <p:nvPr/>
        </p:nvSpPr>
        <p:spPr>
          <a:xfrm>
            <a:off x="5603594" y="5594014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fietsen rondom de stad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944A9E2A-50FB-4049-820E-8145FCA9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50" y="3370117"/>
            <a:ext cx="3962088" cy="26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944C322-93E7-4FE1-8FEF-4642522A71E6}"/>
              </a:ext>
            </a:extLst>
          </p:cNvPr>
          <p:cNvSpPr txBox="1"/>
          <p:nvPr/>
        </p:nvSpPr>
        <p:spPr>
          <a:xfrm>
            <a:off x="7964950" y="370772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Lochal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42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756F8-93BF-394E-5ADB-52A8CD49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</a:t>
            </a:r>
            <a:r>
              <a:rPr lang="nl-NL" dirty="0">
                <a:solidFill>
                  <a:srgbClr val="7030A0"/>
                </a:solidFill>
              </a:rPr>
              <a:t>leisure</a:t>
            </a:r>
            <a:r>
              <a:rPr lang="nl-NL" dirty="0"/>
              <a:t> groot of klein?</a:t>
            </a:r>
          </a:p>
        </p:txBody>
      </p:sp>
      <p:pic>
        <p:nvPicPr>
          <p:cNvPr id="1026" name="Picture 2" descr="Seneca On Leisure | How to Be a Stoic">
            <a:extLst>
              <a:ext uri="{FF2B5EF4-FFF2-40B4-BE49-F238E27FC236}">
                <a16:creationId xmlns:a16="http://schemas.microsoft.com/office/drawing/2014/main" id="{85C13216-C751-807F-ABDD-D6EC6A803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87" y="1309688"/>
            <a:ext cx="7982713" cy="53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7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inkelcentrum Heyhoef viert jubileumweekend - Tilburg.com">
            <a:extLst>
              <a:ext uri="{FF2B5EF4-FFF2-40B4-BE49-F238E27FC236}">
                <a16:creationId xmlns:a16="http://schemas.microsoft.com/office/drawing/2014/main" id="{B3E1F59C-40DA-4B2B-8ADC-7EFFA4B2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03" y="0"/>
            <a:ext cx="5100109" cy="28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809483"/>
            <a:ext cx="10515600" cy="1325563"/>
          </a:xfrm>
        </p:spPr>
        <p:txBody>
          <a:bodyPr/>
          <a:lstStyle/>
          <a:p>
            <a:r>
              <a:rPr lang="nl-NL" dirty="0"/>
              <a:t>Vrijetijdbesteding in Tilburgse wijken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A1E89E3-74A7-499B-B7F9-5A811BE196DA}"/>
              </a:ext>
            </a:extLst>
          </p:cNvPr>
          <p:cNvSpPr txBox="1"/>
          <p:nvPr/>
        </p:nvSpPr>
        <p:spPr>
          <a:xfrm>
            <a:off x="1310065" y="5035"/>
            <a:ext cx="384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Winkelcentrum </a:t>
            </a:r>
            <a:r>
              <a:rPr lang="nl-NL" dirty="0" err="1">
                <a:solidFill>
                  <a:schemeClr val="bg1"/>
                </a:solidFill>
              </a:rPr>
              <a:t>Heyhoef</a:t>
            </a:r>
            <a:r>
              <a:rPr lang="nl-NL" dirty="0">
                <a:solidFill>
                  <a:schemeClr val="bg1"/>
                </a:solidFill>
              </a:rPr>
              <a:t>, jubileumfeest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4AE73A0-5269-4FD1-9C69-5AF8297FF4D6}"/>
              </a:ext>
            </a:extLst>
          </p:cNvPr>
          <p:cNvSpPr txBox="1"/>
          <p:nvPr/>
        </p:nvSpPr>
        <p:spPr>
          <a:xfrm>
            <a:off x="5838725" y="2446786"/>
            <a:ext cx="19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fietsen om de stad</a:t>
            </a:r>
          </a:p>
        </p:txBody>
      </p:sp>
      <p:pic>
        <p:nvPicPr>
          <p:cNvPr id="5124" name="Picture 4" descr="Stadsbos013 - Gemeente wil meer toestaan, Provincie minder • Tilburgers.nl  • Economie">
            <a:extLst>
              <a:ext uri="{FF2B5EF4-FFF2-40B4-BE49-F238E27FC236}">
                <a16:creationId xmlns:a16="http://schemas.microsoft.com/office/drawing/2014/main" id="{AEA37816-03E8-47CE-A0D4-19E606C4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5776"/>
            <a:ext cx="5085806" cy="33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148BCFB-667F-42E7-BB5F-B0187D137082}"/>
              </a:ext>
            </a:extLst>
          </p:cNvPr>
          <p:cNvSpPr txBox="1"/>
          <p:nvPr/>
        </p:nvSpPr>
        <p:spPr>
          <a:xfrm>
            <a:off x="0" y="5731552"/>
            <a:ext cx="142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Stadsbos 013</a:t>
            </a:r>
          </a:p>
        </p:txBody>
      </p:sp>
      <p:pic>
        <p:nvPicPr>
          <p:cNvPr id="5126" name="Picture 6" descr="Graffiti in Tilburg, met street-art route - Anne Travel Foodie">
            <a:extLst>
              <a:ext uri="{FF2B5EF4-FFF2-40B4-BE49-F238E27FC236}">
                <a16:creationId xmlns:a16="http://schemas.microsoft.com/office/drawing/2014/main" id="{D2B84DFB-918F-489A-A3E8-000D4F30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-11797"/>
            <a:ext cx="5100109" cy="28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9D7B74EB-92AA-42A4-A760-9CE8A8C9E22E}"/>
              </a:ext>
            </a:extLst>
          </p:cNvPr>
          <p:cNvSpPr txBox="1"/>
          <p:nvPr/>
        </p:nvSpPr>
        <p:spPr>
          <a:xfrm>
            <a:off x="5257800" y="26705"/>
            <a:ext cx="263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Hall of Fame, o.a. skatehal</a:t>
            </a:r>
          </a:p>
        </p:txBody>
      </p:sp>
      <p:pic>
        <p:nvPicPr>
          <p:cNvPr id="5128" name="Picture 8" descr="Meer straat- en buurtfeesten? | Stokhasselt Tilburg">
            <a:extLst>
              <a:ext uri="{FF2B5EF4-FFF2-40B4-BE49-F238E27FC236}">
                <a16:creationId xmlns:a16="http://schemas.microsoft.com/office/drawing/2014/main" id="{BCE4FE68-DCFC-42BA-9542-3A974408E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285701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AA550A0F-B36D-4311-9EF2-E5F9004A43AF}"/>
              </a:ext>
            </a:extLst>
          </p:cNvPr>
          <p:cNvSpPr txBox="1"/>
          <p:nvPr/>
        </p:nvSpPr>
        <p:spPr>
          <a:xfrm>
            <a:off x="5159132" y="2930459"/>
            <a:ext cx="277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Buurtfeest, wijk </a:t>
            </a:r>
            <a:r>
              <a:rPr lang="nl-NL" dirty="0" err="1">
                <a:solidFill>
                  <a:schemeClr val="bg1"/>
                </a:solidFill>
              </a:rPr>
              <a:t>Stokhasselt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7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160"/>
          </a:xfrm>
        </p:spPr>
        <p:txBody>
          <a:bodyPr>
            <a:normAutofit fontScale="90000"/>
          </a:bodyPr>
          <a:lstStyle/>
          <a:p>
            <a:r>
              <a:rPr lang="nl-NL" dirty="0"/>
              <a:t>Vrijetijdsbesteding op wijkniveau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3" y="1224926"/>
            <a:ext cx="4627919" cy="2603204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72" y="3893215"/>
            <a:ext cx="3813460" cy="27591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4" y="3901672"/>
            <a:ext cx="4890120" cy="2750693"/>
          </a:xfrm>
          <a:prstGeom prst="rect">
            <a:avLst/>
          </a:prstGeom>
        </p:spPr>
      </p:pic>
      <p:pic>
        <p:nvPicPr>
          <p:cNvPr id="2050" name="Picture 2" descr="Ik neem mijn werk mee naar huis in de wijk Jutphaas - Over Morgen">
            <a:extLst>
              <a:ext uri="{FF2B5EF4-FFF2-40B4-BE49-F238E27FC236}">
                <a16:creationId xmlns:a16="http://schemas.microsoft.com/office/drawing/2014/main" id="{B67DC6DE-CE6E-1E37-06BD-B096F9E1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52" y="1224926"/>
            <a:ext cx="5206408" cy="260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ibieb sGravenhout (@minibiebgrhout) / Twitter">
            <a:extLst>
              <a:ext uri="{FF2B5EF4-FFF2-40B4-BE49-F238E27FC236}">
                <a16:creationId xmlns:a16="http://schemas.microsoft.com/office/drawing/2014/main" id="{480DF2B8-8DBF-130F-5D93-81A31B46C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954" y="2847067"/>
            <a:ext cx="1900370" cy="25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9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Vrijetijdsbesteding op wijkniveau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7" y="1489670"/>
            <a:ext cx="4825529" cy="2703891"/>
          </a:xfrm>
        </p:spPr>
      </p:pic>
      <p:pic>
        <p:nvPicPr>
          <p:cNvPr id="1026" name="Picture 2" descr="Eerste Cruyff Court mogelijk in Kuyperwijk | Delft | AD.nl">
            <a:extLst>
              <a:ext uri="{FF2B5EF4-FFF2-40B4-BE49-F238E27FC236}">
                <a16:creationId xmlns:a16="http://schemas.microsoft.com/office/drawing/2014/main" id="{5C1BA9D9-DC1F-C982-E92D-1B1C4324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7" y="4320949"/>
            <a:ext cx="3485342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tis studiebeurs bij baan op Krajicek-court Roosendaal | Roosendaal |  bndestem.nl">
            <a:extLst>
              <a:ext uri="{FF2B5EF4-FFF2-40B4-BE49-F238E27FC236}">
                <a16:creationId xmlns:a16="http://schemas.microsoft.com/office/drawing/2014/main" id="{A5B6932F-5150-5161-D79F-18BC93CD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94" y="4277228"/>
            <a:ext cx="3549702" cy="23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gbesteding: bijna alles kan, en niets hoeft">
            <a:extLst>
              <a:ext uri="{FF2B5EF4-FFF2-40B4-BE49-F238E27FC236}">
                <a16:creationId xmlns:a16="http://schemas.microsoft.com/office/drawing/2014/main" id="{2A4C5300-4E44-9105-3158-11B17AC2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61" y="1489670"/>
            <a:ext cx="5917737" cy="27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4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B6335-1B44-F882-9DB1-98D919A9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625"/>
            <a:ext cx="10515600" cy="1325563"/>
          </a:xfrm>
        </p:spPr>
        <p:txBody>
          <a:bodyPr/>
          <a:lstStyle/>
          <a:p>
            <a:r>
              <a:rPr lang="nl-NL" b="1" dirty="0"/>
              <a:t>FIELDRESEARCH </a:t>
            </a:r>
          </a:p>
        </p:txBody>
      </p:sp>
      <p:pic>
        <p:nvPicPr>
          <p:cNvPr id="1028" name="Picture 4" descr="[image]">
            <a:extLst>
              <a:ext uri="{FF2B5EF4-FFF2-40B4-BE49-F238E27FC236}">
                <a16:creationId xmlns:a16="http://schemas.microsoft.com/office/drawing/2014/main" id="{6A413AA1-8B97-9C89-CB44-7D67EDA1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53" y="1149531"/>
            <a:ext cx="8077747" cy="570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4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30F65-AC85-CE8A-D130-81375A1A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Fieldresearch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B407C0-CA87-0370-6154-724CFA973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met je IBS groepje bij elkaar zitten.</a:t>
            </a:r>
          </a:p>
          <a:p>
            <a:r>
              <a:rPr lang="nl-NL" dirty="0"/>
              <a:t>Lees de opdracht goed door</a:t>
            </a:r>
          </a:p>
          <a:p>
            <a:r>
              <a:rPr lang="nl-NL" dirty="0"/>
              <a:t>Heb je vragen? Laat het me weten!</a:t>
            </a:r>
          </a:p>
          <a:p>
            <a:r>
              <a:rPr lang="nl-NL" dirty="0"/>
              <a:t>We gaan op pad! Zorg dat je antwoorden uitgebreid genoeg zijn!</a:t>
            </a:r>
          </a:p>
        </p:txBody>
      </p:sp>
    </p:spTree>
    <p:extLst>
      <p:ext uri="{BB962C8B-B14F-4D97-AF65-F5344CB8AC3E}">
        <p14:creationId xmlns:p14="http://schemas.microsoft.com/office/powerpoint/2010/main" val="248401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3 – vrijetijdsgedrag en recreatie in de stad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0"/>
            <a:ext cx="4078995" cy="31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Recreatie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vrijetijdsgedrag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piramide van Maslow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Maatschappij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Stadsvernieuwing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Gentrification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sociale cultuur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Fieldresearch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Leerdoelen - les 3 – vrijetijd en recreatie in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79" y="1594184"/>
            <a:ext cx="10637921" cy="4582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Aan het einde van de les:</a:t>
            </a:r>
          </a:p>
          <a:p>
            <a:pPr>
              <a:buFontTx/>
              <a:buChar char="-"/>
            </a:pPr>
            <a:r>
              <a:rPr lang="nl-NL" sz="1600" dirty="0"/>
              <a:t>Kun je uitleggen hoe een stad is opgebouwd</a:t>
            </a:r>
          </a:p>
          <a:p>
            <a:pPr>
              <a:buFontTx/>
              <a:buChar char="-"/>
            </a:pPr>
            <a:r>
              <a:rPr lang="nl-NL" sz="1600" dirty="0"/>
              <a:t>Kun je een gebied analyseren </a:t>
            </a:r>
          </a:p>
          <a:p>
            <a:pPr>
              <a:buFontTx/>
              <a:buChar char="-"/>
            </a:pPr>
            <a:r>
              <a:rPr lang="nl-NL" sz="1600" dirty="0"/>
              <a:t>Je kan het belang van recreatie in de stad uitleggen en voorbeelden geven op stad en wijkniveau. </a:t>
            </a:r>
          </a:p>
          <a:p>
            <a:pPr>
              <a:buFontTx/>
              <a:buChar char="-"/>
            </a:pPr>
            <a:r>
              <a:rPr lang="nl-NL" sz="1600" dirty="0"/>
              <a:t>Je kan recreatie in de stad toelichten op basis van geografische kenmerken. </a:t>
            </a:r>
          </a:p>
          <a:p>
            <a:pPr>
              <a:buFontTx/>
              <a:buChar char="-"/>
            </a:pPr>
            <a:r>
              <a:rPr lang="nl-NL" sz="1600" dirty="0"/>
              <a:t>Kun je fieldresearch uitvoeren in een gebied</a:t>
            </a:r>
          </a:p>
        </p:txBody>
      </p:sp>
    </p:spTree>
    <p:extLst>
      <p:ext uri="{BB962C8B-B14F-4D97-AF65-F5344CB8AC3E}">
        <p14:creationId xmlns:p14="http://schemas.microsoft.com/office/powerpoint/2010/main" val="336658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94D6C-D110-485B-889F-D7361EFF0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Wat hebben we vorige week gedaan?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F63D13-1748-7888-B3A7-560001601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Persona – huidig </a:t>
            </a:r>
          </a:p>
          <a:p>
            <a:r>
              <a:rPr lang="nl-NL" dirty="0"/>
              <a:t>Persona – gewenst </a:t>
            </a:r>
          </a:p>
          <a:p>
            <a:r>
              <a:rPr lang="nl-NL" dirty="0"/>
              <a:t>Piramide van Maslow</a:t>
            </a:r>
          </a:p>
          <a:p>
            <a:r>
              <a:rPr lang="nl-NL" dirty="0"/>
              <a:t>Leisure in de stad  </a:t>
            </a:r>
          </a:p>
        </p:txBody>
      </p:sp>
    </p:spTree>
    <p:extLst>
      <p:ext uri="{BB962C8B-B14F-4D97-AF65-F5344CB8AC3E}">
        <p14:creationId xmlns:p14="http://schemas.microsoft.com/office/powerpoint/2010/main" val="28248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911" y="1446674"/>
            <a:ext cx="9832258" cy="379392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Leisure </a:t>
            </a:r>
            <a:r>
              <a:rPr lang="nl-NL" b="1" dirty="0">
                <a:solidFill>
                  <a:srgbClr val="002060"/>
                </a:solidFill>
              </a:rPr>
              <a:t>in de stad</a:t>
            </a:r>
            <a:br>
              <a:rPr lang="nl-NL" b="1" dirty="0">
                <a:solidFill>
                  <a:srgbClr val="7030A0"/>
                </a:solidFill>
              </a:rPr>
            </a:br>
            <a:br>
              <a:rPr lang="nl-NL" b="1" dirty="0">
                <a:solidFill>
                  <a:srgbClr val="7030A0"/>
                </a:solidFill>
              </a:rPr>
            </a:br>
            <a:r>
              <a:rPr lang="nl-NL" sz="4000" b="1" i="1" dirty="0">
                <a:solidFill>
                  <a:srgbClr val="7030A0"/>
                </a:solidFill>
              </a:rPr>
              <a:t>Waarom is een stad op een bepaalde manier opgebouwd? </a:t>
            </a:r>
            <a:br>
              <a:rPr lang="nl-NL" sz="4000" b="1" i="1" dirty="0">
                <a:solidFill>
                  <a:srgbClr val="7030A0"/>
                </a:solidFill>
              </a:rPr>
            </a:br>
            <a:br>
              <a:rPr lang="nl-NL" sz="4000" b="1" i="1" dirty="0">
                <a:solidFill>
                  <a:srgbClr val="7030A0"/>
                </a:solidFill>
              </a:rPr>
            </a:br>
            <a:r>
              <a:rPr lang="nl-NL" sz="4000" b="1" i="1" dirty="0">
                <a:solidFill>
                  <a:srgbClr val="7030A0"/>
                </a:solidFill>
              </a:rPr>
              <a:t>Of is daar geen reden voor?</a:t>
            </a:r>
            <a:br>
              <a:rPr lang="nl-NL" sz="4000" b="1" i="1" dirty="0">
                <a:solidFill>
                  <a:srgbClr val="7030A0"/>
                </a:solidFill>
              </a:rPr>
            </a:br>
            <a:br>
              <a:rPr lang="nl-NL" sz="4000" b="1" i="1" dirty="0">
                <a:solidFill>
                  <a:srgbClr val="7030A0"/>
                </a:solidFill>
              </a:rPr>
            </a:br>
            <a:br>
              <a:rPr lang="nl-NL" sz="3200" b="1" i="1" dirty="0">
                <a:solidFill>
                  <a:srgbClr val="7030A0"/>
                </a:solidFill>
              </a:rPr>
            </a:br>
            <a:br>
              <a:rPr lang="nl-NL" sz="3200" b="1" i="1" dirty="0">
                <a:solidFill>
                  <a:srgbClr val="7030A0"/>
                </a:solidFill>
              </a:rPr>
            </a:br>
            <a:endParaRPr lang="nl-NL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8DF6C-DB30-7B8D-871C-69F08173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746297-9B3C-CDEE-08F8-0B34C89B2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8ABED8-C9C8-A2DB-7CF3-9AAB9C15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4032" y="0"/>
            <a:ext cx="9323936" cy="685800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426E9236-F345-0708-01DE-8480D031B10F}"/>
              </a:ext>
            </a:extLst>
          </p:cNvPr>
          <p:cNvSpPr/>
          <p:nvPr/>
        </p:nvSpPr>
        <p:spPr>
          <a:xfrm>
            <a:off x="3402624" y="733914"/>
            <a:ext cx="5645684" cy="5811715"/>
          </a:xfrm>
          <a:prstGeom prst="ellipse">
            <a:avLst/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6CBC0A0-0A77-89B8-8A34-F61AC92AFA5D}"/>
              </a:ext>
            </a:extLst>
          </p:cNvPr>
          <p:cNvSpPr/>
          <p:nvPr/>
        </p:nvSpPr>
        <p:spPr>
          <a:xfrm>
            <a:off x="4819550" y="2187013"/>
            <a:ext cx="2811832" cy="2905516"/>
          </a:xfrm>
          <a:prstGeom prst="ellipse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CB3DDE5-7287-BBE6-7956-2B1D6C408F79}"/>
              </a:ext>
            </a:extLst>
          </p:cNvPr>
          <p:cNvSpPr/>
          <p:nvPr/>
        </p:nvSpPr>
        <p:spPr>
          <a:xfrm>
            <a:off x="5626655" y="3048995"/>
            <a:ext cx="1197621" cy="118155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36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Leisure in de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63464"/>
            <a:ext cx="10212977" cy="492941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Stadskern</a:t>
            </a:r>
            <a:r>
              <a:rPr lang="nl-NL" dirty="0"/>
              <a:t>: verzamelplaats voor vrijetijdsvoorzieningen</a:t>
            </a:r>
          </a:p>
          <a:p>
            <a:pPr lvl="1"/>
            <a:r>
              <a:rPr lang="nl-NL" dirty="0"/>
              <a:t>Musea</a:t>
            </a:r>
          </a:p>
          <a:p>
            <a:pPr lvl="1"/>
            <a:r>
              <a:rPr lang="nl-NL" dirty="0"/>
              <a:t>Bioscopen</a:t>
            </a:r>
          </a:p>
          <a:p>
            <a:pPr lvl="1"/>
            <a:r>
              <a:rPr lang="nl-NL" dirty="0"/>
              <a:t>Schouwburgen</a:t>
            </a:r>
          </a:p>
          <a:p>
            <a:pPr lvl="1"/>
            <a:r>
              <a:rPr lang="nl-NL" dirty="0"/>
              <a:t>Horeca</a:t>
            </a:r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Stadsrand</a:t>
            </a:r>
            <a:r>
              <a:rPr lang="nl-NL" dirty="0"/>
              <a:t>: sportieve, recreatieve en sociaal-culturele voorzieningen</a:t>
            </a:r>
          </a:p>
          <a:p>
            <a:r>
              <a:rPr lang="nl-NL" dirty="0">
                <a:solidFill>
                  <a:srgbClr val="00B050"/>
                </a:solidFill>
              </a:rPr>
              <a:t>Buiten de stad</a:t>
            </a:r>
            <a:r>
              <a:rPr lang="nl-NL" dirty="0"/>
              <a:t>: nieuwe functie industriegebieden</a:t>
            </a:r>
          </a:p>
          <a:p>
            <a:r>
              <a:rPr lang="nl-NL" dirty="0"/>
              <a:t>(Groen binnen en buiten de stad)</a:t>
            </a:r>
          </a:p>
        </p:txBody>
      </p:sp>
    </p:spTree>
    <p:extLst>
      <p:ext uri="{BB962C8B-B14F-4D97-AF65-F5344CB8AC3E}">
        <p14:creationId xmlns:p14="http://schemas.microsoft.com/office/powerpoint/2010/main" val="256889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A5865-CAAA-0C5B-F98E-16E2E1D4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Stadsvernieuwing en Gentrification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357E56-F890-8D82-CF60-ADF0627A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(61) Wat is stadsvernieuwing &amp; </a:t>
            </a:r>
            <a:r>
              <a:rPr lang="nl-NL" dirty="0" err="1">
                <a:hlinkClick r:id="rId2"/>
              </a:rPr>
              <a:t>gentrification</a:t>
            </a:r>
            <a:r>
              <a:rPr lang="nl-NL" dirty="0">
                <a:hlinkClick r:id="rId2"/>
              </a:rPr>
              <a:t>? #donderdagbegrippendag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964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BC024-52ED-F3DF-C796-733D8331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Gentrification		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F7A322-0F82-7CD2-97A2-59188670E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400" dirty="0"/>
              <a:t>Is </a:t>
            </a:r>
            <a:r>
              <a:rPr lang="nl-NL" sz="4400" b="1" dirty="0">
                <a:solidFill>
                  <a:srgbClr val="7030A0"/>
                </a:solidFill>
              </a:rPr>
              <a:t>Gentrification</a:t>
            </a:r>
            <a:r>
              <a:rPr lang="nl-NL" sz="4400" b="1" dirty="0">
                <a:solidFill>
                  <a:srgbClr val="00B050"/>
                </a:solidFill>
              </a:rPr>
              <a:t> positief </a:t>
            </a:r>
            <a:r>
              <a:rPr lang="nl-NL" sz="4400" b="1" dirty="0">
                <a:solidFill>
                  <a:srgbClr val="002060"/>
                </a:solidFill>
              </a:rPr>
              <a:t>of </a:t>
            </a:r>
            <a:r>
              <a:rPr lang="nl-NL" sz="4400" b="1" dirty="0">
                <a:solidFill>
                  <a:srgbClr val="FF0000"/>
                </a:solidFill>
              </a:rPr>
              <a:t>negatief</a:t>
            </a:r>
            <a:r>
              <a:rPr lang="nl-NL" sz="4400" b="1" dirty="0">
                <a:solidFill>
                  <a:srgbClr val="002060"/>
                </a:solidFill>
              </a:rPr>
              <a:t>?</a:t>
            </a:r>
            <a:endParaRPr lang="nl-NL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209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331</Words>
  <Application>Microsoft Office PowerPoint</Application>
  <PresentationFormat>Breedbeeld</PresentationFormat>
  <Paragraphs>77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Kantoorthema</vt:lpstr>
      <vt:lpstr>Inrichting van een gebied</vt:lpstr>
      <vt:lpstr>PowerPoint-presentatie</vt:lpstr>
      <vt:lpstr>Leerdoelen - les 3 – vrijetijd en recreatie in de stad</vt:lpstr>
      <vt:lpstr>Wat hebben we vorige week gedaan?</vt:lpstr>
      <vt:lpstr>Leisure in de stad  Waarom is een stad op een bepaalde manier opgebouwd?   Of is daar geen reden voor?    </vt:lpstr>
      <vt:lpstr>PowerPoint-presentatie</vt:lpstr>
      <vt:lpstr>Leisure in de stad</vt:lpstr>
      <vt:lpstr>Stadsvernieuwing en Gentrification</vt:lpstr>
      <vt:lpstr>Gentrification  </vt:lpstr>
      <vt:lpstr>Leisure in Tilburg</vt:lpstr>
      <vt:lpstr>Is leisure groot of klein?</vt:lpstr>
      <vt:lpstr>Vrijetijdbesteding in Tilburgse wijken</vt:lpstr>
      <vt:lpstr>Vrijetijdsbesteding op wijkniveau</vt:lpstr>
      <vt:lpstr>Vrijetijdsbesteding op wijkniveau</vt:lpstr>
      <vt:lpstr>FIELDRESEARCH </vt:lpstr>
      <vt:lpstr>Fieldresearch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Inrichting van een gebied</dc:title>
  <dc:creator>Lotte de Laat</dc:creator>
  <cp:lastModifiedBy>Lotte de Laat</cp:lastModifiedBy>
  <cp:revision>1</cp:revision>
  <dcterms:created xsi:type="dcterms:W3CDTF">2023-05-23T06:39:02Z</dcterms:created>
  <dcterms:modified xsi:type="dcterms:W3CDTF">2023-05-23T07:14:02Z</dcterms:modified>
</cp:coreProperties>
</file>